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Arimo Bold Italics" panose="020B0604020202020204" charset="0"/>
      <p:regular r:id="rId14"/>
    </p:embeddedFont>
    <p:embeddedFont>
      <p:font typeface="Cooper BT Bold" panose="020B0604020202020204" charset="0"/>
      <p:regular r:id="rId15"/>
    </p:embeddedFont>
    <p:embeddedFont>
      <p:font typeface="Cooper BT Bold Italics" panose="020B0604020202020204" charset="0"/>
      <p:regular r:id="rId16"/>
    </p:embeddedFont>
    <p:embeddedFont>
      <p:font typeface="Cooper BT Light" panose="020B0604020202020204" charset="0"/>
      <p:regular r:id="rId17"/>
    </p:embeddedFont>
    <p:embeddedFont>
      <p:font typeface="Noto Sans" panose="020B0502040204020203" pitchFamily="34" charset="0"/>
      <p:regular r:id="rId18"/>
    </p:embeddedFont>
    <p:embeddedFont>
      <p:font typeface="Roboto" panose="020F0502020204030204" pitchFamily="2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3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vin-Prakash7/zodzy-ai-social-growth-infr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137719" cy="5462063"/>
          </a:xfrm>
          <a:custGeom>
            <a:avLst/>
            <a:gdLst/>
            <a:ahLst/>
            <a:cxnLst/>
            <a:rect l="l" t="t" r="r" b="b"/>
            <a:pathLst>
              <a:path w="18137719" h="5462063">
                <a:moveTo>
                  <a:pt x="0" y="0"/>
                </a:moveTo>
                <a:lnTo>
                  <a:pt x="18137719" y="0"/>
                </a:lnTo>
                <a:lnTo>
                  <a:pt x="18137719" y="5462063"/>
                </a:lnTo>
                <a:lnTo>
                  <a:pt x="0" y="5462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1" b="-8797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2439438" y="5890922"/>
            <a:ext cx="13153721" cy="4152437"/>
          </a:xfrm>
          <a:custGeom>
            <a:avLst/>
            <a:gdLst/>
            <a:ahLst/>
            <a:cxnLst/>
            <a:rect l="l" t="t" r="r" b="b"/>
            <a:pathLst>
              <a:path w="13153721" h="4152437">
                <a:moveTo>
                  <a:pt x="0" y="0"/>
                </a:moveTo>
                <a:lnTo>
                  <a:pt x="13153721" y="0"/>
                </a:lnTo>
                <a:lnTo>
                  <a:pt x="13153721" y="4152437"/>
                </a:lnTo>
                <a:lnTo>
                  <a:pt x="0" y="415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1" r="-3318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017775" y="4820060"/>
            <a:ext cx="254310" cy="64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7719" y="6861372"/>
            <a:ext cx="158967" cy="70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45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2855" y="8950890"/>
            <a:ext cx="158967" cy="70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450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5009" y="7644813"/>
            <a:ext cx="95250" cy="75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8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7381" y="6169145"/>
            <a:ext cx="11057624" cy="351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3"/>
              </a:lnSpc>
              <a:spcBef>
                <a:spcPct val="0"/>
              </a:spcBef>
            </a:pPr>
            <a:r>
              <a:rPr lang="en-US" sz="5466" b="1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TEAM:-</a:t>
            </a:r>
            <a:r>
              <a:rPr lang="en-US" sz="5466" b="1" i="1">
                <a:solidFill>
                  <a:srgbClr val="000000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 </a:t>
            </a:r>
            <a:r>
              <a:rPr lang="en-US" sz="5466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ZODZY</a:t>
            </a:r>
          </a:p>
          <a:p>
            <a:pPr algn="ctr">
              <a:lnSpc>
                <a:spcPts val="5293"/>
              </a:lnSpc>
              <a:spcBef>
                <a:spcPct val="0"/>
              </a:spcBef>
            </a:pPr>
            <a:r>
              <a:rPr lang="en-US" sz="43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PARASITIC SOCIAL MEDIA GROWTH INFRASTRUCTURE</a:t>
            </a:r>
          </a:p>
          <a:p>
            <a:pPr algn="l">
              <a:lnSpc>
                <a:spcPts val="5293"/>
              </a:lnSpc>
              <a:spcBef>
                <a:spcPct val="0"/>
              </a:spcBef>
            </a:pPr>
            <a:r>
              <a:rPr lang="en-US" sz="43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  <a:r>
              <a:rPr lang="en-US" sz="438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Lead:</a:t>
            </a:r>
            <a:r>
              <a:rPr lang="en-US" sz="43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 Kathikeyan</a:t>
            </a:r>
          </a:p>
          <a:p>
            <a:pPr algn="l">
              <a:lnSpc>
                <a:spcPts val="5293"/>
              </a:lnSpc>
              <a:spcBef>
                <a:spcPct val="0"/>
              </a:spcBef>
            </a:pPr>
            <a:r>
              <a:rPr lang="en-US" sz="43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</a:t>
            </a:r>
            <a:r>
              <a:rPr lang="en-US" sz="438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Members: </a:t>
            </a:r>
            <a:r>
              <a:rPr lang="en-US" sz="43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Kavin Prakash K, S Sruthi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777973" y="8203006"/>
            <a:ext cx="6770303" cy="1705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19"/>
              </a:lnSpc>
            </a:pPr>
            <a:r>
              <a:rPr lang="en-US" sz="9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602" y="348348"/>
            <a:ext cx="3657581" cy="657225"/>
          </a:xfrm>
          <a:custGeom>
            <a:avLst/>
            <a:gdLst/>
            <a:ahLst/>
            <a:cxnLst/>
            <a:rect l="l" t="t" r="r" b="b"/>
            <a:pathLst>
              <a:path w="3657581" h="657225">
                <a:moveTo>
                  <a:pt x="0" y="0"/>
                </a:moveTo>
                <a:lnTo>
                  <a:pt x="3657581" y="0"/>
                </a:lnTo>
                <a:lnTo>
                  <a:pt x="365758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725767" y="1674572"/>
            <a:ext cx="6944041" cy="84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 (PS)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4475" y="3278962"/>
            <a:ext cx="16286836" cy="17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80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Content creators and digital businesses struggle to keep up with the immense manual effort needed to analyze their YouTube performance, manage emails, and respond to opportunities.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4820" y="5576268"/>
            <a:ext cx="15939545" cy="116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80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Without an automated system, they waste valuable time on repetitive tasks, miss critical insights, and lose growth opportunities.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575" y="7299246"/>
            <a:ext cx="16209388" cy="17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80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Our solution addresses this by providing a fully automated AI infrastructure that handles analytics, email management, proposal generation, and more, allowing creators to focus on what they do best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904" y="177055"/>
            <a:ext cx="3028931" cy="542925"/>
          </a:xfrm>
          <a:custGeom>
            <a:avLst/>
            <a:gdLst/>
            <a:ahLst/>
            <a:cxnLst/>
            <a:rect l="l" t="t" r="r" b="b"/>
            <a:pathLst>
              <a:path w="3028931" h="542925">
                <a:moveTo>
                  <a:pt x="0" y="0"/>
                </a:moveTo>
                <a:lnTo>
                  <a:pt x="3028931" y="0"/>
                </a:lnTo>
                <a:lnTo>
                  <a:pt x="3028931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99508" y="826500"/>
            <a:ext cx="8744492" cy="136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8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Solution &amp; Uniqueness</a:t>
            </a:r>
          </a:p>
          <a:p>
            <a:pPr algn="l">
              <a:lnSpc>
                <a:spcPts val="4222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1252" y="1978885"/>
            <a:ext cx="127062" cy="67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8652" y="2679554"/>
            <a:ext cx="533828" cy="59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899" spc="311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2408" y="2592010"/>
            <a:ext cx="162649" cy="60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3"/>
              </a:lnSpc>
            </a:pPr>
            <a:r>
              <a:rPr lang="en-US" sz="3899" spc="311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56400" y="4918024"/>
            <a:ext cx="151712" cy="67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99" b="1">
                <a:solidFill>
                  <a:srgbClr val="34A853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6400" y="7378449"/>
            <a:ext cx="6075034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1" dirty="0">
                <a:solidFill>
                  <a:srgbClr val="F7AA00"/>
                </a:solidFill>
                <a:latin typeface="Arimo Bold"/>
                <a:ea typeface="Arimo Bold"/>
                <a:cs typeface="Arimo Bold"/>
                <a:sym typeface="Arimo Bold"/>
              </a:rPr>
              <a:t>Uniqueness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5610" y="4440170"/>
            <a:ext cx="7746190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 dirty="0">
                <a:solidFill>
                  <a:srgbClr val="34A853"/>
                </a:solidFill>
                <a:latin typeface="Arimo Bold"/>
                <a:ea typeface="Arimo Bold"/>
                <a:cs typeface="Arimo Bold"/>
                <a:sym typeface="Arimo Bold"/>
              </a:rPr>
              <a:t>Key Capabilities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9508" y="2317832"/>
            <a:ext cx="17888492" cy="195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  <a:spcBef>
                <a:spcPct val="0"/>
              </a:spcBef>
            </a:pPr>
            <a:r>
              <a:rPr lang="en-US" sz="392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 admin controlled AI automation platform powered by 16 autonomous AI agents that analyze performance data and execute growth actions end-to-end without manual intervention.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5566" y="5536336"/>
            <a:ext cx="15203734" cy="1171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5996" lvl="1" indent="-382998" algn="l">
              <a:lnSpc>
                <a:spcPts val="4633"/>
              </a:lnSpc>
              <a:buFont typeface="Arial"/>
              <a:buChar char="•"/>
            </a:pPr>
            <a:r>
              <a:rPr lang="en-US" sz="3547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→ decision → action (fully automated)</a:t>
            </a:r>
          </a:p>
          <a:p>
            <a:pPr marL="765996" lvl="1" indent="-382998" algn="ctr">
              <a:lnSpc>
                <a:spcPts val="4633"/>
              </a:lnSpc>
              <a:buFont typeface="Arial"/>
              <a:buChar char="•"/>
            </a:pPr>
            <a:r>
              <a:rPr lang="en-US" sz="3547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Task-driven AI agents for growth, communication, and monitoring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676" y="8146317"/>
            <a:ext cx="15688624" cy="169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8" lvl="1" indent="-367034" algn="l">
              <a:lnSpc>
                <a:spcPts val="4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Agentic AI Dashboard with clear, task-based workflows</a:t>
            </a:r>
          </a:p>
          <a:p>
            <a:pPr marL="734068" lvl="1" indent="-367034" algn="l">
              <a:lnSpc>
                <a:spcPts val="4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Zero human dependency for promotions, leads, or proposals</a:t>
            </a:r>
          </a:p>
          <a:p>
            <a:pPr marL="734068" lvl="1" indent="-367034" algn="l">
              <a:lnSpc>
                <a:spcPts val="444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agents independently handle outreach, proposals, bookings, and follow-ups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602" y="348348"/>
            <a:ext cx="3657581" cy="657225"/>
          </a:xfrm>
          <a:custGeom>
            <a:avLst/>
            <a:gdLst/>
            <a:ahLst/>
            <a:cxnLst/>
            <a:rect l="l" t="t" r="r" b="b"/>
            <a:pathLst>
              <a:path w="3657581" h="657225">
                <a:moveTo>
                  <a:pt x="0" y="0"/>
                </a:moveTo>
                <a:lnTo>
                  <a:pt x="3657581" y="0"/>
                </a:lnTo>
                <a:lnTo>
                  <a:pt x="365758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319602" y="3359406"/>
            <a:ext cx="17560803" cy="5273052"/>
          </a:xfrm>
          <a:custGeom>
            <a:avLst/>
            <a:gdLst/>
            <a:ahLst/>
            <a:cxnLst/>
            <a:rect l="l" t="t" r="r" b="b"/>
            <a:pathLst>
              <a:path w="17560803" h="5273052">
                <a:moveTo>
                  <a:pt x="0" y="0"/>
                </a:moveTo>
                <a:lnTo>
                  <a:pt x="17560803" y="0"/>
                </a:lnTo>
                <a:lnTo>
                  <a:pt x="17560803" y="5273052"/>
                </a:lnTo>
                <a:lnTo>
                  <a:pt x="0" y="5273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2" t="-519" b="-2004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349653" y="1201036"/>
            <a:ext cx="7112868" cy="79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8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Architecture &amp; Workflow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5436" y="1916020"/>
            <a:ext cx="127062" cy="67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9653" y="2140201"/>
            <a:ext cx="4480674" cy="64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8"/>
              </a:lnSpc>
            </a:pPr>
            <a:r>
              <a:rPr lang="en-US" sz="3627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5858" y="1299807"/>
            <a:ext cx="7774256" cy="931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8"/>
              </a:lnSpc>
            </a:pPr>
            <a:r>
              <a:rPr lang="en-US" sz="4584" b="1">
                <a:solidFill>
                  <a:srgbClr val="34A853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Data  &amp; Performance Automations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• YouTube Information Collector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Like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Duration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Favorite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Title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Published At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Tags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• Comments Scraper</a:t>
            </a:r>
          </a:p>
          <a:p>
            <a:pPr algn="l">
              <a:lnSpc>
                <a:spcPts val="6138"/>
              </a:lnSpc>
              <a:spcBef>
                <a:spcPct val="0"/>
              </a:spcBef>
            </a:pPr>
            <a:endParaRPr lang="en-US" sz="4384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14073" y="-180975"/>
            <a:ext cx="13509831" cy="157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Automations We Made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309332"/>
            <a:ext cx="8848664" cy="8540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8"/>
              </a:lnSpc>
              <a:spcBef>
                <a:spcPct val="0"/>
              </a:spcBef>
            </a:pPr>
            <a:r>
              <a:rPr lang="en-US" sz="4306" b="1">
                <a:solidFill>
                  <a:srgbClr val="F7AA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AI Agents &amp; Workflow Automations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Gmail Categorization Agent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Proposal Agent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Booking &amp; Appointment Chatbot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Script Writing Agent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Personalized Chatbot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24+T Performance Monitoring Agent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Template Generation Agent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• Lead Generation Agent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21" y="0"/>
            <a:ext cx="3657581" cy="657225"/>
          </a:xfrm>
          <a:custGeom>
            <a:avLst/>
            <a:gdLst/>
            <a:ahLst/>
            <a:cxnLst/>
            <a:rect l="l" t="t" r="r" b="b"/>
            <a:pathLst>
              <a:path w="3657581" h="657225">
                <a:moveTo>
                  <a:pt x="0" y="0"/>
                </a:moveTo>
                <a:lnTo>
                  <a:pt x="3657581" y="0"/>
                </a:lnTo>
                <a:lnTo>
                  <a:pt x="365758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514350" y="4335380"/>
            <a:ext cx="152400" cy="152400"/>
            <a:chOff x="0" y="0"/>
            <a:chExt cx="152400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81153"/>
                    <a:pt x="151892" y="86106"/>
                    <a:pt x="150876" y="91059"/>
                  </a:cubicBezTo>
                  <a:cubicBezTo>
                    <a:pt x="149860" y="96012"/>
                    <a:pt x="148463" y="100711"/>
                    <a:pt x="146558" y="105410"/>
                  </a:cubicBezTo>
                  <a:cubicBezTo>
                    <a:pt x="144653" y="110109"/>
                    <a:pt x="142240" y="114427"/>
                    <a:pt x="139573" y="118618"/>
                  </a:cubicBezTo>
                  <a:cubicBezTo>
                    <a:pt x="136906" y="122809"/>
                    <a:pt x="133604" y="126619"/>
                    <a:pt x="130048" y="130175"/>
                  </a:cubicBezTo>
                  <a:cubicBezTo>
                    <a:pt x="126492" y="133731"/>
                    <a:pt x="122682" y="136906"/>
                    <a:pt x="118491" y="139700"/>
                  </a:cubicBezTo>
                  <a:cubicBezTo>
                    <a:pt x="114300" y="142494"/>
                    <a:pt x="109982" y="144780"/>
                    <a:pt x="105283" y="146685"/>
                  </a:cubicBezTo>
                  <a:cubicBezTo>
                    <a:pt x="100584" y="148590"/>
                    <a:pt x="95885" y="149987"/>
                    <a:pt x="90932" y="151003"/>
                  </a:cubicBezTo>
                  <a:cubicBezTo>
                    <a:pt x="85979" y="152019"/>
                    <a:pt x="81153" y="152400"/>
                    <a:pt x="76200" y="152400"/>
                  </a:cubicBezTo>
                  <a:cubicBezTo>
                    <a:pt x="71247" y="152400"/>
                    <a:pt x="66294" y="151892"/>
                    <a:pt x="61341" y="150876"/>
                  </a:cubicBezTo>
                  <a:cubicBezTo>
                    <a:pt x="56388" y="149860"/>
                    <a:pt x="51689" y="148463"/>
                    <a:pt x="46990" y="146558"/>
                  </a:cubicBezTo>
                  <a:cubicBezTo>
                    <a:pt x="42291" y="144653"/>
                    <a:pt x="37973" y="142240"/>
                    <a:pt x="33782" y="139573"/>
                  </a:cubicBezTo>
                  <a:cubicBezTo>
                    <a:pt x="29591" y="136906"/>
                    <a:pt x="25781" y="133604"/>
                    <a:pt x="22225" y="130048"/>
                  </a:cubicBezTo>
                  <a:cubicBezTo>
                    <a:pt x="18669" y="126492"/>
                    <a:pt x="15494" y="122682"/>
                    <a:pt x="12700" y="118491"/>
                  </a:cubicBezTo>
                  <a:cubicBezTo>
                    <a:pt x="9906" y="114300"/>
                    <a:pt x="7747" y="109982"/>
                    <a:pt x="5842" y="105410"/>
                  </a:cubicBezTo>
                  <a:cubicBezTo>
                    <a:pt x="3937" y="100838"/>
                    <a:pt x="2413" y="96012"/>
                    <a:pt x="1524" y="91059"/>
                  </a:cubicBezTo>
                  <a:cubicBezTo>
                    <a:pt x="635" y="86106"/>
                    <a:pt x="0" y="81153"/>
                    <a:pt x="0" y="76200"/>
                  </a:cubicBezTo>
                  <a:cubicBezTo>
                    <a:pt x="0" y="71247"/>
                    <a:pt x="508" y="66294"/>
                    <a:pt x="1524" y="61341"/>
                  </a:cubicBezTo>
                  <a:cubicBezTo>
                    <a:pt x="2540" y="56388"/>
                    <a:pt x="3937" y="51689"/>
                    <a:pt x="5842" y="46990"/>
                  </a:cubicBezTo>
                  <a:cubicBezTo>
                    <a:pt x="7747" y="42291"/>
                    <a:pt x="10160" y="37973"/>
                    <a:pt x="12827" y="33782"/>
                  </a:cubicBezTo>
                  <a:cubicBezTo>
                    <a:pt x="15494" y="29591"/>
                    <a:pt x="18796" y="25781"/>
                    <a:pt x="22352" y="22225"/>
                  </a:cubicBezTo>
                  <a:cubicBezTo>
                    <a:pt x="25908" y="18669"/>
                    <a:pt x="29718" y="15494"/>
                    <a:pt x="33909" y="12700"/>
                  </a:cubicBezTo>
                  <a:cubicBezTo>
                    <a:pt x="38100" y="9906"/>
                    <a:pt x="42418" y="7747"/>
                    <a:pt x="46990" y="5842"/>
                  </a:cubicBezTo>
                  <a:cubicBezTo>
                    <a:pt x="51562" y="3937"/>
                    <a:pt x="56388" y="2413"/>
                    <a:pt x="61341" y="1524"/>
                  </a:cubicBezTo>
                  <a:cubicBezTo>
                    <a:pt x="66294" y="635"/>
                    <a:pt x="71247" y="0"/>
                    <a:pt x="76200" y="0"/>
                  </a:cubicBezTo>
                  <a:cubicBezTo>
                    <a:pt x="81153" y="0"/>
                    <a:pt x="86106" y="508"/>
                    <a:pt x="91059" y="1524"/>
                  </a:cubicBezTo>
                  <a:cubicBezTo>
                    <a:pt x="96012" y="2540"/>
                    <a:pt x="100711" y="3937"/>
                    <a:pt x="105410" y="5842"/>
                  </a:cubicBezTo>
                  <a:cubicBezTo>
                    <a:pt x="110109" y="7747"/>
                    <a:pt x="114427" y="10160"/>
                    <a:pt x="118618" y="12827"/>
                  </a:cubicBezTo>
                  <a:cubicBezTo>
                    <a:pt x="122809" y="15494"/>
                    <a:pt x="126619" y="18796"/>
                    <a:pt x="130175" y="22352"/>
                  </a:cubicBezTo>
                  <a:cubicBezTo>
                    <a:pt x="133731" y="25908"/>
                    <a:pt x="136906" y="29718"/>
                    <a:pt x="139700" y="33909"/>
                  </a:cubicBezTo>
                  <a:cubicBezTo>
                    <a:pt x="142494" y="38100"/>
                    <a:pt x="144780" y="42418"/>
                    <a:pt x="146685" y="47117"/>
                  </a:cubicBezTo>
                  <a:cubicBezTo>
                    <a:pt x="148590" y="51816"/>
                    <a:pt x="149987" y="56515"/>
                    <a:pt x="151003" y="61468"/>
                  </a:cubicBezTo>
                  <a:cubicBezTo>
                    <a:pt x="152019" y="66421"/>
                    <a:pt x="152400" y="71247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2925" y="3697205"/>
            <a:ext cx="161925" cy="161925"/>
            <a:chOff x="0" y="0"/>
            <a:chExt cx="161925" cy="161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2925" y="4954505"/>
            <a:ext cx="161925" cy="161925"/>
            <a:chOff x="0" y="0"/>
            <a:chExt cx="161925" cy="1619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2925" y="5602205"/>
            <a:ext cx="161925" cy="161925"/>
            <a:chOff x="0" y="0"/>
            <a:chExt cx="161925" cy="1619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2925" y="6897605"/>
            <a:ext cx="161925" cy="161925"/>
            <a:chOff x="0" y="0"/>
            <a:chExt cx="161925" cy="1619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2925" y="8193005"/>
            <a:ext cx="161925" cy="161925"/>
            <a:chOff x="0" y="0"/>
            <a:chExt cx="161925" cy="1619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2925" y="8840705"/>
            <a:ext cx="161925" cy="161925"/>
            <a:chOff x="0" y="0"/>
            <a:chExt cx="161925" cy="1619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1975" y="3059030"/>
            <a:ext cx="161925" cy="161925"/>
            <a:chOff x="0" y="0"/>
            <a:chExt cx="161925" cy="1619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161925" y="81026"/>
                  </a:moveTo>
                  <a:cubicBezTo>
                    <a:pt x="161925" y="86360"/>
                    <a:pt x="161417" y="91567"/>
                    <a:pt x="160401" y="96774"/>
                  </a:cubicBezTo>
                  <a:cubicBezTo>
                    <a:pt x="159385" y="101981"/>
                    <a:pt x="157861" y="107061"/>
                    <a:pt x="155829" y="112014"/>
                  </a:cubicBezTo>
                  <a:cubicBezTo>
                    <a:pt x="153797" y="116967"/>
                    <a:pt x="151257" y="121539"/>
                    <a:pt x="148336" y="125984"/>
                  </a:cubicBezTo>
                  <a:cubicBezTo>
                    <a:pt x="145415" y="130429"/>
                    <a:pt x="141986" y="134493"/>
                    <a:pt x="138303" y="138303"/>
                  </a:cubicBezTo>
                  <a:cubicBezTo>
                    <a:pt x="134620" y="142113"/>
                    <a:pt x="130429" y="145415"/>
                    <a:pt x="125984" y="148336"/>
                  </a:cubicBezTo>
                  <a:cubicBezTo>
                    <a:pt x="121539" y="151257"/>
                    <a:pt x="116840" y="153797"/>
                    <a:pt x="112014" y="155829"/>
                  </a:cubicBezTo>
                  <a:cubicBezTo>
                    <a:pt x="107188" y="157861"/>
                    <a:pt x="101981" y="159385"/>
                    <a:pt x="96774" y="160401"/>
                  </a:cubicBezTo>
                  <a:cubicBezTo>
                    <a:pt x="91567" y="161417"/>
                    <a:pt x="86233" y="161925"/>
                    <a:pt x="81026" y="161925"/>
                  </a:cubicBezTo>
                  <a:cubicBezTo>
                    <a:pt x="75819" y="161925"/>
                    <a:pt x="70485" y="161417"/>
                    <a:pt x="65278" y="160401"/>
                  </a:cubicBezTo>
                  <a:cubicBezTo>
                    <a:pt x="60071" y="159385"/>
                    <a:pt x="54991" y="157861"/>
                    <a:pt x="50038" y="155829"/>
                  </a:cubicBezTo>
                  <a:cubicBezTo>
                    <a:pt x="45085" y="153797"/>
                    <a:pt x="40513" y="151257"/>
                    <a:pt x="36068" y="148336"/>
                  </a:cubicBezTo>
                  <a:cubicBezTo>
                    <a:pt x="31623" y="145415"/>
                    <a:pt x="27559" y="141986"/>
                    <a:pt x="23749" y="138303"/>
                  </a:cubicBezTo>
                  <a:cubicBezTo>
                    <a:pt x="19939" y="134620"/>
                    <a:pt x="16637" y="130429"/>
                    <a:pt x="13716" y="125984"/>
                  </a:cubicBezTo>
                  <a:cubicBezTo>
                    <a:pt x="10795" y="121539"/>
                    <a:pt x="8255" y="116840"/>
                    <a:pt x="6223" y="111887"/>
                  </a:cubicBezTo>
                  <a:cubicBezTo>
                    <a:pt x="4191" y="106934"/>
                    <a:pt x="2540" y="101981"/>
                    <a:pt x="1524" y="96774"/>
                  </a:cubicBezTo>
                  <a:cubicBezTo>
                    <a:pt x="508" y="91567"/>
                    <a:pt x="0" y="86233"/>
                    <a:pt x="0" y="81026"/>
                  </a:cubicBezTo>
                  <a:cubicBezTo>
                    <a:pt x="0" y="75819"/>
                    <a:pt x="508" y="70358"/>
                    <a:pt x="1524" y="65151"/>
                  </a:cubicBezTo>
                  <a:cubicBezTo>
                    <a:pt x="2540" y="59944"/>
                    <a:pt x="4064" y="54864"/>
                    <a:pt x="6096" y="49911"/>
                  </a:cubicBezTo>
                  <a:cubicBezTo>
                    <a:pt x="8128" y="44958"/>
                    <a:pt x="10668" y="40386"/>
                    <a:pt x="13589" y="35941"/>
                  </a:cubicBezTo>
                  <a:cubicBezTo>
                    <a:pt x="16510" y="31496"/>
                    <a:pt x="19939" y="27432"/>
                    <a:pt x="23622" y="23622"/>
                  </a:cubicBezTo>
                  <a:cubicBezTo>
                    <a:pt x="27305" y="19812"/>
                    <a:pt x="31496" y="16510"/>
                    <a:pt x="35941" y="13589"/>
                  </a:cubicBezTo>
                  <a:cubicBezTo>
                    <a:pt x="40386" y="10668"/>
                    <a:pt x="45085" y="8128"/>
                    <a:pt x="49911" y="6096"/>
                  </a:cubicBezTo>
                  <a:cubicBezTo>
                    <a:pt x="54737" y="4064"/>
                    <a:pt x="59944" y="2540"/>
                    <a:pt x="65151" y="1524"/>
                  </a:cubicBezTo>
                  <a:cubicBezTo>
                    <a:pt x="70358" y="508"/>
                    <a:pt x="75692" y="0"/>
                    <a:pt x="81026" y="0"/>
                  </a:cubicBezTo>
                  <a:cubicBezTo>
                    <a:pt x="86360" y="0"/>
                    <a:pt x="91567" y="508"/>
                    <a:pt x="96774" y="1524"/>
                  </a:cubicBezTo>
                  <a:cubicBezTo>
                    <a:pt x="101981" y="2540"/>
                    <a:pt x="107061" y="4064"/>
                    <a:pt x="112014" y="6096"/>
                  </a:cubicBezTo>
                  <a:cubicBezTo>
                    <a:pt x="116967" y="8128"/>
                    <a:pt x="121539" y="10668"/>
                    <a:pt x="125984" y="13589"/>
                  </a:cubicBezTo>
                  <a:cubicBezTo>
                    <a:pt x="130429" y="16510"/>
                    <a:pt x="134493" y="19939"/>
                    <a:pt x="138303" y="23622"/>
                  </a:cubicBezTo>
                  <a:cubicBezTo>
                    <a:pt x="142113" y="27305"/>
                    <a:pt x="145415" y="31496"/>
                    <a:pt x="148336" y="35941"/>
                  </a:cubicBezTo>
                  <a:cubicBezTo>
                    <a:pt x="151257" y="40386"/>
                    <a:pt x="153797" y="45085"/>
                    <a:pt x="155829" y="49911"/>
                  </a:cubicBezTo>
                  <a:cubicBezTo>
                    <a:pt x="157861" y="54737"/>
                    <a:pt x="159385" y="59944"/>
                    <a:pt x="160401" y="65151"/>
                  </a:cubicBezTo>
                  <a:cubicBezTo>
                    <a:pt x="161417" y="70358"/>
                    <a:pt x="161925" y="75692"/>
                    <a:pt x="161925" y="80899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421" y="946252"/>
            <a:ext cx="7892355" cy="83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 Stack &amp; Google Tools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0392" y="1708861"/>
            <a:ext cx="127062" cy="72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21" y="1785061"/>
            <a:ext cx="3912598" cy="64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966" y="2725560"/>
            <a:ext cx="3735391" cy="77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Sheets:</a:t>
            </a:r>
            <a:r>
              <a:rPr lang="en-US" sz="4399">
                <a:solidFill>
                  <a:srgbClr val="E943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12186" y="2820810"/>
            <a:ext cx="10114445" cy="66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4"/>
              </a:lnSpc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organizing and analyzing YouTube data.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97202" y="3469567"/>
            <a:ext cx="139246" cy="65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240" y="3469567"/>
            <a:ext cx="14293005" cy="66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8"/>
              </a:lnSpc>
            </a:pP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Slides: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generating automatedreportsand proposals.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5082" y="4109942"/>
            <a:ext cx="17246527" cy="516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Gemini:</a:t>
            </a:r>
            <a:r>
              <a:rPr lang="en-US" sz="4099">
                <a:solidFill>
                  <a:srgbClr val="4285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advanced natural language processing and content insights.</a:t>
            </a:r>
          </a:p>
          <a:p>
            <a:pPr algn="l">
              <a:lnSpc>
                <a:spcPts val="5078"/>
              </a:lnSpc>
            </a:pP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Gmail:</a:t>
            </a:r>
            <a:r>
              <a:rPr lang="en-US" sz="4299" b="1">
                <a:solidFill>
                  <a:srgbClr val="4285F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automating email communications and categorization. </a:t>
            </a: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Calendar</a:t>
            </a:r>
            <a:r>
              <a:rPr lang="en-US" sz="4299">
                <a:solidFill>
                  <a:srgbClr val="E943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4299">
                <a:solidFill>
                  <a:srgbClr val="4285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scheduling and managing bookings and appointments automatically. </a:t>
            </a: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Drive:</a:t>
            </a:r>
            <a:r>
              <a:rPr lang="en-US" sz="4299">
                <a:solidFill>
                  <a:srgbClr val="4285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securely storing and sharing documents generated by the AI agents. </a:t>
            </a: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docs:</a:t>
            </a:r>
            <a:r>
              <a:rPr lang="en-US" sz="4299">
                <a:solidFill>
                  <a:srgbClr val="E943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storing the data to the RAG Agent </a:t>
            </a:r>
            <a:r>
              <a:rPr lang="en-US" sz="4299" b="1">
                <a:solidFill>
                  <a:srgbClr val="E9433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Google AI Studio: </a:t>
            </a:r>
            <a:r>
              <a:rPr lang="en-US" sz="42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 orchestration dashboard to aggregate all agents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467" y="0"/>
            <a:ext cx="3657600" cy="676275"/>
          </a:xfrm>
          <a:custGeom>
            <a:avLst/>
            <a:gdLst/>
            <a:ahLst/>
            <a:cxnLst/>
            <a:rect l="l" t="t" r="r" b="b"/>
            <a:pathLst>
              <a:path w="3657600" h="676275">
                <a:moveTo>
                  <a:pt x="0" y="0"/>
                </a:moveTo>
                <a:lnTo>
                  <a:pt x="3657600" y="0"/>
                </a:lnTo>
                <a:lnTo>
                  <a:pt x="365760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9" r="-188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09467" y="878986"/>
            <a:ext cx="9452074" cy="83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Feasibility, Viability &amp; Scalability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5554" y="1641596"/>
            <a:ext cx="127062" cy="72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467" y="1717796"/>
            <a:ext cx="4573395" cy="64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Feasibility &amp; Viability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557901"/>
            <a:ext cx="18337130" cy="210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98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project is highly feasible due to its use of reliable Google tools like Google Sheets, Slides, Gmail, and Calendar, integrated with AI models and an orchestration dashboard.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8204" y="5038725"/>
            <a:ext cx="16931592" cy="217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40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solution is highly viable as it addresses a real-world need by automating repetitive tasks for content creators, saving them significant time and effort.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467" y="7393797"/>
            <a:ext cx="18449630" cy="244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6"/>
              </a:lnSpc>
            </a:pPr>
            <a:r>
              <a:rPr lang="en-US" sz="3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project is designed to scale easily, as the combination of 16 AI agents and the</a:t>
            </a:r>
          </a:p>
          <a:p>
            <a:pPr algn="l">
              <a:lnSpc>
                <a:spcPts val="1887"/>
              </a:lnSpc>
            </a:pPr>
            <a:r>
              <a:rPr lang="en-US" sz="3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orchestration dashboard can handle increasing volumes of data and more complex</a:t>
            </a:r>
          </a:p>
          <a:p>
            <a:pPr algn="l">
              <a:lnSpc>
                <a:spcPts val="8674"/>
              </a:lnSpc>
            </a:pPr>
            <a:r>
              <a:rPr lang="en-US" sz="37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workflows without compromising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981431" cy="714375"/>
          </a:xfrm>
          <a:custGeom>
            <a:avLst/>
            <a:gdLst/>
            <a:ahLst/>
            <a:cxnLst/>
            <a:rect l="l" t="t" r="r" b="b"/>
            <a:pathLst>
              <a:path w="3981431" h="714375">
                <a:moveTo>
                  <a:pt x="0" y="0"/>
                </a:moveTo>
                <a:lnTo>
                  <a:pt x="3981431" y="0"/>
                </a:lnTo>
                <a:lnTo>
                  <a:pt x="3981431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657225" y="8123520"/>
            <a:ext cx="133350" cy="133350"/>
            <a:chOff x="0" y="0"/>
            <a:chExt cx="133350" cy="13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225" y="8933145"/>
            <a:ext cx="133350" cy="133350"/>
            <a:chOff x="0" y="0"/>
            <a:chExt cx="133350" cy="13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1530" y="928259"/>
            <a:ext cx="11531870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37"/>
              </a:lnSpc>
            </a:pPr>
            <a:r>
              <a:rPr lang="en-US" sz="5026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Impact &amp; Future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7154" y="6069854"/>
            <a:ext cx="169385" cy="83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4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7602" y="6892300"/>
            <a:ext cx="12349665" cy="87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4"/>
              </a:lnSpc>
            </a:pPr>
            <a:r>
              <a:rPr lang="en-US" sz="4999" b="1">
                <a:solidFill>
                  <a:srgbClr val="E94335"/>
                </a:solidFill>
                <a:latin typeface="Arimo Bold"/>
                <a:ea typeface="Arimo Bold"/>
                <a:cs typeface="Arimo Bold"/>
                <a:sym typeface="Arimo Bold"/>
              </a:rPr>
              <a:t>Future Scope: </a:t>
            </a:r>
            <a:r>
              <a:rPr lang="en-US" sz="4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We’ll keep expanding with :-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6855" y="7802080"/>
            <a:ext cx="162316" cy="81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2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602" y="1820308"/>
            <a:ext cx="17476867" cy="503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0"/>
              </a:lnSpc>
            </a:pPr>
            <a:r>
              <a:rPr lang="en-US" sz="4842" b="1" dirty="0">
                <a:solidFill>
                  <a:srgbClr val="34A853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  <a:r>
              <a:rPr lang="en-US" sz="484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42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turn creators’ biggest pain points into automated solutions, letting them boost their content quality and make more money with less effort. It’s a win for the whole social media community and for their business growth.</a:t>
            </a:r>
          </a:p>
          <a:p>
            <a:pPr algn="l">
              <a:lnSpc>
                <a:spcPts val="6466"/>
              </a:lnSpc>
            </a:pPr>
            <a:r>
              <a:rPr lang="en-US" sz="4648" b="1" dirty="0" err="1">
                <a:solidFill>
                  <a:srgbClr val="F7AA00"/>
                </a:solidFill>
                <a:latin typeface="Arimo Bold"/>
                <a:ea typeface="Arimo Bold"/>
                <a:cs typeface="Arimo Bold"/>
                <a:sym typeface="Arimo Bold"/>
              </a:rPr>
              <a:t>TargetUsers:</a:t>
            </a:r>
            <a:r>
              <a:rPr lang="en-US" sz="4648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Content</a:t>
            </a:r>
            <a:r>
              <a:rPr lang="en-US" sz="4648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creators and social media managers who want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8668" y="5196907"/>
            <a:ext cx="169385" cy="82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4800" b="1">
                <a:solidFill>
                  <a:srgbClr val="F7AA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85639" y="5930984"/>
            <a:ext cx="9859863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save time and focus on creativity..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3134" y="7811605"/>
            <a:ext cx="6493278" cy="80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Calling VoiceAssistant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134" y="8621230"/>
            <a:ext cx="7760177" cy="80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5"/>
              </a:lnSpc>
            </a:pPr>
            <a:r>
              <a:rPr lang="en-US" sz="4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Video Generation with NLP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998" y="0"/>
            <a:ext cx="3790931" cy="676275"/>
          </a:xfrm>
          <a:custGeom>
            <a:avLst/>
            <a:gdLst/>
            <a:ahLst/>
            <a:cxnLst/>
            <a:rect l="l" t="t" r="r" b="b"/>
            <a:pathLst>
              <a:path w="3790931" h="676275">
                <a:moveTo>
                  <a:pt x="0" y="0"/>
                </a:moveTo>
                <a:lnTo>
                  <a:pt x="3790931" y="0"/>
                </a:lnTo>
                <a:lnTo>
                  <a:pt x="3790931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2361162" y="3803028"/>
            <a:ext cx="13565534" cy="47625"/>
            <a:chOff x="0" y="0"/>
            <a:chExt cx="13565530" cy="476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65501" cy="47625"/>
            </a:xfrm>
            <a:custGeom>
              <a:avLst/>
              <a:gdLst/>
              <a:ahLst/>
              <a:cxnLst/>
              <a:rect l="l" t="t" r="r" b="b"/>
              <a:pathLst>
                <a:path w="13565501" h="47625">
                  <a:moveTo>
                    <a:pt x="0" y="0"/>
                  </a:moveTo>
                  <a:lnTo>
                    <a:pt x="0" y="47625"/>
                  </a:lnTo>
                  <a:lnTo>
                    <a:pt x="625729" y="47625"/>
                  </a:lnTo>
                  <a:lnTo>
                    <a:pt x="625729" y="0"/>
                  </a:lnTo>
                  <a:close/>
                  <a:moveTo>
                    <a:pt x="774319" y="0"/>
                  </a:moveTo>
                  <a:lnTo>
                    <a:pt x="774319" y="47625"/>
                  </a:lnTo>
                  <a:lnTo>
                    <a:pt x="1504061" y="47625"/>
                  </a:lnTo>
                  <a:lnTo>
                    <a:pt x="1504061" y="0"/>
                  </a:lnTo>
                  <a:close/>
                  <a:moveTo>
                    <a:pt x="2568066" y="0"/>
                  </a:moveTo>
                  <a:lnTo>
                    <a:pt x="2568066" y="47625"/>
                  </a:lnTo>
                  <a:lnTo>
                    <a:pt x="8386189" y="47625"/>
                  </a:lnTo>
                  <a:lnTo>
                    <a:pt x="8386189" y="0"/>
                  </a:lnTo>
                  <a:close/>
                  <a:moveTo>
                    <a:pt x="8605390" y="0"/>
                  </a:moveTo>
                  <a:lnTo>
                    <a:pt x="8605390" y="47625"/>
                  </a:lnTo>
                  <a:lnTo>
                    <a:pt x="10776201" y="47625"/>
                  </a:lnTo>
                  <a:lnTo>
                    <a:pt x="10776201" y="0"/>
                  </a:lnTo>
                  <a:close/>
                  <a:moveTo>
                    <a:pt x="11110591" y="0"/>
                  </a:moveTo>
                  <a:lnTo>
                    <a:pt x="11110591" y="47625"/>
                  </a:lnTo>
                  <a:lnTo>
                    <a:pt x="13565501" y="47625"/>
                  </a:lnTo>
                  <a:lnTo>
                    <a:pt x="13565501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0998" y="1014660"/>
            <a:ext cx="8027510" cy="84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Optional Links (If Available)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1162" y="2528659"/>
            <a:ext cx="13836834" cy="218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4356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GitHub Repository:</a:t>
            </a:r>
          </a:p>
          <a:p>
            <a:pPr algn="ctr">
              <a:lnSpc>
                <a:spcPts val="5678"/>
              </a:lnSpc>
            </a:pPr>
            <a:r>
              <a:rPr lang="en-US" sz="4056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github.com/Kavin-Prakash7/zodzy-ai-social-growth-infra"/>
              </a:rPr>
              <a:t>https://github.com/Kavin-Prakash7/zodzy-ai-social-growth-infra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368" y="5539492"/>
            <a:ext cx="18242794" cy="142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0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https://drive.google.com/f ile/d/12owyDDlDlZQg3wHIxwuSjU2y1-NUnHs0/view? usp=sharing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7816" y="4728905"/>
            <a:ext cx="4778778" cy="78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8"/>
              </a:lnSpc>
            </a:pPr>
            <a:r>
              <a:rPr lang="en-US" sz="445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Demo Video Link: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43727" y="7663920"/>
            <a:ext cx="6936524" cy="201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6" b="1" i="1">
                <a:solidFill>
                  <a:srgbClr val="000000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MVP / JSON / Architecture Files: Available in GitHub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636</Words>
  <Application>Microsoft Office PowerPoint</Application>
  <PresentationFormat>Custom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Arimo</vt:lpstr>
      <vt:lpstr>Arial</vt:lpstr>
      <vt:lpstr>Times New Roman</vt:lpstr>
      <vt:lpstr>Roboto</vt:lpstr>
      <vt:lpstr>Cooper BT Bold Italics</vt:lpstr>
      <vt:lpstr>Times New Roman Bold</vt:lpstr>
      <vt:lpstr>Noto Sans</vt:lpstr>
      <vt:lpstr>Cooper BT Light</vt:lpstr>
      <vt:lpstr>Cooper BT Bold</vt:lpstr>
      <vt:lpstr>Calibri</vt:lpstr>
      <vt:lpstr>Arimo Bold</vt:lpstr>
      <vt:lpstr>Arimo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PARASITIC SOCIAL MEDIA  GROWTH .pdf</dc:title>
  <cp:lastModifiedBy>kavin prakash karunnanidhi</cp:lastModifiedBy>
  <cp:revision>2</cp:revision>
  <dcterms:created xsi:type="dcterms:W3CDTF">2006-08-16T00:00:00Z</dcterms:created>
  <dcterms:modified xsi:type="dcterms:W3CDTF">2026-01-08T07:58:12Z</dcterms:modified>
  <dc:identifier>DAG9wCuZ1sE</dc:identifier>
</cp:coreProperties>
</file>